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embeddedFontLst>
    <p:embeddedFont>
      <p:font typeface="Gmarket Sans Medium" panose="020B0600000101010101" charset="-127"/>
      <p:regular r:id="rId18"/>
    </p:embeddedFont>
    <p:embeddedFont>
      <p:font typeface="Pretendard 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18" Type="http://schemas.openxmlformats.org/officeDocument/2006/relationships/image" Target="../media/image99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hyperlink" Target="https://huggingface.co/spaces/deukmyeong/MindMap-Space" TargetMode="External"/><Relationship Id="rId17" Type="http://schemas.openxmlformats.org/officeDocument/2006/relationships/image" Target="../media/image120.png"/><Relationship Id="rId2" Type="http://schemas.openxmlformats.org/officeDocument/2006/relationships/image" Target="../media/image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16.png"/><Relationship Id="rId2" Type="http://schemas.openxmlformats.org/officeDocument/2006/relationships/image" Target="../media/image1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8389" b="50722"/>
          <a:stretch/>
        </p:blipFill>
        <p:spPr>
          <a:xfrm>
            <a:off x="0" y="2451100"/>
            <a:ext cx="18656300" cy="1126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t="58572" r="44286"/>
          <a:stretch/>
        </p:blipFill>
        <p:spPr>
          <a:xfrm>
            <a:off x="19431000" y="0"/>
            <a:ext cx="4953000" cy="3683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5600" y="7251700"/>
            <a:ext cx="11658600" cy="16764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과일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수요량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예측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5600" y="12369800"/>
            <a:ext cx="6718300" cy="5207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5449"/>
              </a:lnSpc>
            </a:pP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성득명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김태훈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이호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박선영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200" y="6578600"/>
            <a:ext cx="3416300" cy="990600"/>
          </a:xfrm>
          <a:prstGeom prst="rect">
            <a:avLst/>
          </a:prstGeom>
        </p:spPr>
        <p:txBody>
          <a:bodyPr lIns="0" tIns="38098" rIns="0" bIns="38098" rtlCol="0" anchor="ctr"/>
          <a:lstStyle/>
          <a:p>
            <a:pPr lvl="0" algn="r">
              <a:lnSpc>
                <a:spcPct val="95449"/>
              </a:lnSpc>
            </a:pPr>
            <a:r>
              <a:rPr lang="en" sz="5555" b="0" i="0" u="none" strike="noStrike" spc="111">
                <a:solidFill>
                  <a:srgbClr val="323232">
                    <a:alpha val="80000"/>
                  </a:srgbClr>
                </a:solidFill>
                <a:latin typeface="Pretendard Medium"/>
              </a:rPr>
              <a:t>MindLab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2EE883D3-D228-4C9D-B470-15173CF98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9" r="31054" b="11539"/>
          <a:stretch/>
        </p:blipFill>
        <p:spPr>
          <a:xfrm>
            <a:off x="12242800" y="0"/>
            <a:ext cx="122936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3327400"/>
            <a:ext cx="3530600" cy="6477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0" u="none" strike="noStrike">
                <a:solidFill>
                  <a:srgbClr val="323232"/>
                </a:solidFill>
                <a:latin typeface="Pretendard SemiBold"/>
              </a:rPr>
              <a:t>3. Random Forest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4305300"/>
            <a:ext cx="21615400" cy="170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장점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안정적인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예측과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해석이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용이함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단점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세부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변화에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대응력이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낮고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비교적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느림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결론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안정적이지만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세부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변동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포착이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부족해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베이스라인으로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적합함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959600"/>
            <a:ext cx="18211800" cy="603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997700"/>
            <a:ext cx="44196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2018 - 2024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수요량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13300" y="7632700"/>
            <a:ext cx="901700" cy="698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Test    </a:t>
            </a:r>
          </a:p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Valid  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12065000"/>
            <a:ext cx="162560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7531100"/>
            <a:ext cx="660400" cy="402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12014200"/>
            <a:ext cx="169164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12014200"/>
            <a:ext cx="16129000" cy="635000"/>
          </a:xfrm>
          <a:prstGeom prst="rect">
            <a:avLst/>
          </a:prstGeom>
        </p:spPr>
      </p:pic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8948400" y="7467600"/>
          <a:ext cx="4429321" cy="4457355"/>
        </p:xfrm>
        <a:graphic>
          <a:graphicData uri="http://schemas.openxmlformats.org/drawingml/2006/table">
            <a:tbl>
              <a:tblPr/>
              <a:tblGrid>
                <a:gridCol w="149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Description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R²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0.92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2345.39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RMSE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3266.28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학습시간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7m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3E91EF6-2FB6-4C17-804E-1292EC83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9" r="31054" b="11539"/>
          <a:stretch/>
        </p:blipFill>
        <p:spPr>
          <a:xfrm>
            <a:off x="12242800" y="0"/>
            <a:ext cx="122936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3327400"/>
            <a:ext cx="2794000" cy="6477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0" u="none" strike="noStrike">
                <a:solidFill>
                  <a:srgbClr val="323232"/>
                </a:solidFill>
                <a:latin typeface="Pretendard SemiBold"/>
              </a:rPr>
              <a:t>4. LSTM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4305300"/>
            <a:ext cx="21615400" cy="170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장점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시계열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패턴을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학습하는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능력이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좋고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실제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추세와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근접함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단점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설계가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복잡하고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파라미터에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민감함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결론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시계열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패턴을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가장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잘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반영하지만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몇몇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과일들은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정확도가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매우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낮음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7175500"/>
            <a:ext cx="17399000" cy="570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20100" y="6946900"/>
            <a:ext cx="44196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2018 - 2024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수요량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56200" y="7493000"/>
            <a:ext cx="711200" cy="558800"/>
          </a:xfrm>
          <a:prstGeom prst="rect">
            <a:avLst/>
          </a:prstGeom>
        </p:spPr>
        <p:txBody>
          <a:bodyPr lIns="0" tIns="29559" rIns="0" bIns="29559" rtlCol="0" anchor="ctr"/>
          <a:lstStyle/>
          <a:p>
            <a:pPr lvl="0" algn="l">
              <a:lnSpc>
                <a:spcPct val="95449"/>
              </a:lnSpc>
            </a:pPr>
            <a:r>
              <a:rPr lang="en" sz="1708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Test </a:t>
            </a:r>
          </a:p>
          <a:p>
            <a:pPr lvl="0" algn="l">
              <a:lnSpc>
                <a:spcPct val="95449"/>
              </a:lnSpc>
            </a:pPr>
            <a:r>
              <a:rPr lang="en" sz="1708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Valid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8948400" y="7467600"/>
          <a:ext cx="4429321" cy="4457355"/>
        </p:xfrm>
        <a:graphic>
          <a:graphicData uri="http://schemas.openxmlformats.org/drawingml/2006/table">
            <a:tbl>
              <a:tblPr/>
              <a:tblGrid>
                <a:gridCol w="149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Description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R²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0.96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1751.71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RMSE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2350.59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학습시간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1m 10s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14B2C66-F461-4A9E-A97A-620884CE8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9" r="31054" b="11539"/>
          <a:stretch/>
        </p:blipFill>
        <p:spPr>
          <a:xfrm>
            <a:off x="12242800" y="0"/>
            <a:ext cx="12293600" cy="137160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082800" y="8521700"/>
          <a:ext cx="19975935" cy="4376140"/>
        </p:xfrm>
        <a:graphic>
          <a:graphicData uri="http://schemas.openxmlformats.org/drawingml/2006/table">
            <a:tbl>
              <a:tblPr/>
              <a:tblGrid>
                <a:gridCol w="399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5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40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323232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XGBoost(6m)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LightGBM(1m04s)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Random Forest(7m)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323232"/>
                          </a:solidFill>
                          <a:latin typeface="Pretendard Bold"/>
                        </a:rPr>
                        <a:t>LSTM(1m 10s)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0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R²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0.94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0.95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0.92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0.96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03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MAE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2878.70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1872.40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2345.39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1751.71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035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RMSE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1987.29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2530.95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3266.28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323232"/>
                          </a:solidFill>
                          <a:latin typeface="Pretendard Regular"/>
                        </a:rPr>
                        <a:t>2350.59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000" y="3327400"/>
            <a:ext cx="2794000" cy="6477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5.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8458200"/>
            <a:ext cx="4102100" cy="4495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90700" y="4216400"/>
            <a:ext cx="21615400" cy="3416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4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개의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모델을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비교한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결과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전반적으로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정확도가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높고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편차가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크지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않은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성능을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확인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할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있음</a:t>
            </a:r>
          </a:p>
          <a:p>
            <a:pPr lvl="0" algn="l">
              <a:lnSpc>
                <a:spcPct val="116199"/>
              </a:lnSpc>
            </a:pPr>
            <a:endParaRPr lang="ko-KR" sz="3199" b="1" i="0" u="none" strike="noStrike">
              <a:solidFill>
                <a:srgbClr val="323232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속도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면에서는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LightGBM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과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LSTM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이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우수했으나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LSTM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일부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과일에서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예측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정확도가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낮게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나타남</a:t>
            </a:r>
          </a:p>
          <a:p>
            <a:pPr lvl="0" algn="l">
              <a:lnSpc>
                <a:spcPct val="116199"/>
              </a:lnSpc>
            </a:pPr>
            <a:endParaRPr lang="ko-KR" sz="3199" b="1" i="0" u="none" strike="noStrike">
              <a:solidFill>
                <a:srgbClr val="323232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실제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사용자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(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과일가게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운영자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도소매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업자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등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)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데이터를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지속적으로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수정하거나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크기가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확장될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있다는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점을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고려했을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때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다양한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규모에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유연하게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대응할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수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있는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모델인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LightGBM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을</a:t>
            </a:r>
            <a:r>
              <a:rPr lang="en-US" sz="31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199" b="1" i="0" u="none" strike="noStrike">
                <a:solidFill>
                  <a:srgbClr val="323232"/>
                </a:solidFill>
                <a:ea typeface="Pretendard Medium"/>
              </a:rPr>
              <a:t>선정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100" y="2362200"/>
            <a:ext cx="4914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0" y="2819400"/>
            <a:ext cx="57023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100" y="3263900"/>
            <a:ext cx="49149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100" y="3721100"/>
            <a:ext cx="4914900" cy="36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70600" y="4203700"/>
            <a:ext cx="51054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2100" y="2235200"/>
            <a:ext cx="5981700" cy="247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6659">
            <a:off x="18275300" y="4546600"/>
            <a:ext cx="304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11539" b="11539"/>
          <a:stretch/>
        </p:blipFill>
        <p:spPr>
          <a:xfrm>
            <a:off x="3276600" y="0"/>
            <a:ext cx="178308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625600"/>
            <a:ext cx="6057900" cy="18796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4.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웹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구현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746500"/>
            <a:ext cx="20485100" cy="360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013200"/>
            <a:ext cx="2374900" cy="134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3898900"/>
            <a:ext cx="342900" cy="34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06500" y="3898900"/>
            <a:ext cx="190500" cy="3556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0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4978400"/>
            <a:ext cx="18161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300" y="4800600"/>
            <a:ext cx="355600" cy="355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22900" y="4813300"/>
            <a:ext cx="241300" cy="3429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078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3700" y="10096500"/>
            <a:ext cx="6515100" cy="332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3800" y="3365500"/>
            <a:ext cx="2540000" cy="651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95900" y="3365500"/>
            <a:ext cx="2743200" cy="633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6070600"/>
            <a:ext cx="2095500" cy="1041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200" y="5981700"/>
            <a:ext cx="342900" cy="342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372100" y="5994400"/>
            <a:ext cx="228600" cy="3175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0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39999">
            <a:off x="7315200" y="4826000"/>
            <a:ext cx="8153400" cy="139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284700" y="10350500"/>
            <a:ext cx="6045200" cy="28067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1" algn="l">
              <a:lnSpc>
                <a:spcPct val="95449"/>
              </a:lnSpc>
            </a:pP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과거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or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</a:p>
          <a:p>
            <a:pPr lvl="0" algn="l">
              <a:lnSpc>
                <a:spcPct val="95449"/>
              </a:lnSpc>
            </a:pPr>
            <a:endParaRPr lang="ko-KR" sz="2666" b="0" i="0" u="none" strike="noStrike">
              <a:solidFill>
                <a:srgbClr val="323232"/>
              </a:solidFill>
              <a:ea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조회할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년도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  <a:p>
            <a:pPr lvl="0" algn="l">
              <a:lnSpc>
                <a:spcPct val="95449"/>
              </a:lnSpc>
            </a:pPr>
            <a:endParaRPr lang="en-US" sz="2666" b="0" i="0" u="none" strike="noStrike">
              <a:solidFill>
                <a:srgbClr val="323232"/>
              </a:solidFill>
              <a:latin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조회할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과일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</a:p>
          <a:p>
            <a:pPr lvl="0" algn="l">
              <a:lnSpc>
                <a:spcPct val="95449"/>
              </a:lnSpc>
            </a:pPr>
            <a:endParaRPr lang="ko-KR" sz="2666" b="0" i="0" u="none" strike="noStrike">
              <a:solidFill>
                <a:srgbClr val="323232"/>
              </a:solidFill>
              <a:ea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4.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결과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500" y="8026400"/>
            <a:ext cx="12890500" cy="539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79999">
            <a:off x="7543800" y="7556500"/>
            <a:ext cx="10795000" cy="13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1100" y="7924800"/>
            <a:ext cx="13169900" cy="549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000" y="7772400"/>
            <a:ext cx="495300" cy="495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55700" y="7772400"/>
            <a:ext cx="342900" cy="5207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868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11539" b="11539"/>
          <a:stretch/>
        </p:blipFill>
        <p:spPr>
          <a:xfrm>
            <a:off x="3276600" y="0"/>
            <a:ext cx="178308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625600"/>
            <a:ext cx="6057900" cy="18796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4.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웹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구현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72195"/>
            <a:ext cx="20485100" cy="360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038895"/>
            <a:ext cx="2374900" cy="134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911895"/>
            <a:ext cx="342900" cy="34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81100" y="3911895"/>
            <a:ext cx="190500" cy="3556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0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5004095"/>
            <a:ext cx="18161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4813595"/>
            <a:ext cx="355600" cy="355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384800" y="4838995"/>
            <a:ext cx="241300" cy="3429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078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0000">
            <a:off x="7289800" y="4851695"/>
            <a:ext cx="81534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800" y="7251995"/>
            <a:ext cx="9931400" cy="201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4800" y="7163095"/>
            <a:ext cx="3175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900" y="8585495"/>
            <a:ext cx="10020300" cy="5003800"/>
          </a:xfrm>
          <a:prstGeom prst="rect">
            <a:avLst/>
          </a:prstGeom>
        </p:spPr>
      </p:pic>
      <p:pic>
        <p:nvPicPr>
          <p:cNvPr id="19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0650" y="8547100"/>
            <a:ext cx="10325100" cy="48514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48100" y="8420395"/>
            <a:ext cx="444500" cy="444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75100" y="8407695"/>
            <a:ext cx="304800" cy="4572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2529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52900" y="10160295"/>
            <a:ext cx="6515100" cy="3327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233900" y="10414295"/>
            <a:ext cx="6045200" cy="28067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1" algn="l">
              <a:lnSpc>
                <a:spcPct val="95449"/>
              </a:lnSpc>
            </a:pP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과거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or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</a:p>
          <a:p>
            <a:pPr lvl="0" algn="l">
              <a:lnSpc>
                <a:spcPct val="95449"/>
              </a:lnSpc>
            </a:pPr>
            <a:endParaRPr lang="ko-KR" sz="2666" b="0" i="0" u="none" strike="noStrike">
              <a:solidFill>
                <a:srgbClr val="323232"/>
              </a:solidFill>
              <a:ea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조회할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년도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  <a:p>
            <a:pPr lvl="0" algn="l">
              <a:lnSpc>
                <a:spcPct val="95449"/>
              </a:lnSpc>
            </a:pPr>
            <a:endParaRPr lang="en-US" sz="2666" b="0" i="0" u="none" strike="noStrike">
              <a:solidFill>
                <a:srgbClr val="323232"/>
              </a:solidFill>
              <a:latin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조회할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과일</a:t>
            </a: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선택</a:t>
            </a:r>
          </a:p>
          <a:p>
            <a:pPr lvl="0" algn="l">
              <a:lnSpc>
                <a:spcPct val="95449"/>
              </a:lnSpc>
            </a:pPr>
            <a:endParaRPr lang="ko-KR" sz="2666" b="0" i="0" u="none" strike="noStrike">
              <a:solidFill>
                <a:srgbClr val="323232"/>
              </a:solidFill>
              <a:ea typeface="Pretendard SemiBold"/>
            </a:endParaRPr>
          </a:p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latin typeface="Pretendard SemiBold"/>
              </a:rPr>
              <a:t>4. </a:t>
            </a:r>
            <a:r>
              <a:rPr lang="ko-KR" sz="2666" b="0" i="0" u="none" strike="noStrike">
                <a:solidFill>
                  <a:srgbClr val="323232"/>
                </a:solidFill>
                <a:ea typeface="Pretendard SemiBold"/>
              </a:rPr>
              <a:t>결과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7315200"/>
            <a:ext cx="2146300" cy="1219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461000" y="7175795"/>
            <a:ext cx="177800" cy="292100"/>
          </a:xfrm>
          <a:prstGeom prst="rect">
            <a:avLst/>
          </a:prstGeom>
        </p:spPr>
        <p:txBody>
          <a:bodyPr lIns="0" tIns="31750" rIns="0" bIns="31750" rtlCol="0" anchor="ctr"/>
          <a:lstStyle/>
          <a:p>
            <a:pPr lvl="0" algn="l">
              <a:lnSpc>
                <a:spcPct val="95449"/>
              </a:lnSpc>
            </a:pPr>
            <a:r>
              <a:rPr lang="en" sz="1805" b="0" i="0" u="none" strike="noStrike" dirty="0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89200" y="3314700"/>
            <a:ext cx="25400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r="20442" b="40812"/>
          <a:stretch/>
        </p:blipFill>
        <p:spPr>
          <a:xfrm>
            <a:off x="10198100" y="3162300"/>
            <a:ext cx="14185900" cy="1055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3759200"/>
            <a:ext cx="5080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324100" y="8356600"/>
            <a:ext cx="8712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5003800"/>
            <a:ext cx="3175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7480300"/>
            <a:ext cx="3175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9385300"/>
            <a:ext cx="317500" cy="31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90700" y="1625600"/>
            <a:ext cx="7010400" cy="18796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5.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결론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16200" y="3492500"/>
            <a:ext cx="10718800" cy="1054100"/>
          </a:xfrm>
          <a:prstGeom prst="rect">
            <a:avLst/>
          </a:prstGeom>
        </p:spPr>
        <p:txBody>
          <a:bodyPr lIns="0" tIns="84665" rIns="0" bIns="84665" rtlCol="0" anchor="ctr"/>
          <a:lstStyle/>
          <a:p>
            <a:pPr lvl="0" algn="l">
              <a:lnSpc>
                <a:spcPct val="95449"/>
              </a:lnSpc>
            </a:pP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기대</a:t>
            </a:r>
            <a:r>
              <a:rPr lang="en-US" sz="5333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9200" y="4813300"/>
            <a:ext cx="8001000" cy="20447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>
              <a:lnSpc>
                <a:spcPct val="95449"/>
              </a:lnSpc>
            </a:pPr>
            <a:r>
              <a:rPr lang="ko-KR" altLang="en-US" sz="3199" b="0" i="0" u="none" strike="noStrike" spc="-3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１</a:t>
            </a:r>
            <a:r>
              <a:rPr lang="en-US" altLang="ko-KR" sz="3199" b="0" i="0" u="none" strike="noStrike" dirty="0">
                <a:solidFill>
                  <a:srgbClr val="323232"/>
                </a:solidFill>
                <a:latin typeface="Pretendard Regular"/>
              </a:rPr>
              <a:t>.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재고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리스크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감소</a:t>
            </a:r>
          </a:p>
          <a:p>
            <a:pPr lvl="0" algn="l">
              <a:lnSpc>
                <a:spcPct val="95449"/>
              </a:lnSpc>
            </a:pP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과잉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재고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방지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→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폐기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비용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절감</a:t>
            </a:r>
            <a:b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</a:b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재고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부족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예방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→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판매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손실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감소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
=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수요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·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공급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균형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확보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&amp;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운영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안정성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9200" y="7315200"/>
            <a:ext cx="8001000" cy="16129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2.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비용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효율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최적화</a:t>
            </a:r>
          </a:p>
          <a:p>
            <a:pPr lvl="0" algn="l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재고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보관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·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폐기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관련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비용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감소</a:t>
            </a:r>
            <a:b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</a:b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적정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주문량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확보로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원가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효율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상승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89200" y="9232900"/>
            <a:ext cx="8001000" cy="16129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3. 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매출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증대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가능성</a:t>
            </a:r>
          </a:p>
          <a:p>
            <a:pPr lvl="0" algn="l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성수기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·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명절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수요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대응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→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판매량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극대화</a:t>
            </a:r>
            <a:b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</a:b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수요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예측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마케팅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/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랜딩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전략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활용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가능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11290300"/>
            <a:ext cx="317500" cy="317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89200" y="11150600"/>
            <a:ext cx="8445500" cy="1612900"/>
          </a:xfrm>
          <a:prstGeom prst="rect">
            <a:avLst/>
          </a:prstGeom>
        </p:spPr>
        <p:txBody>
          <a:bodyPr lIns="0" tIns="50800" rIns="0" bIns="50800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4. 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의사결정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체계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구축</a:t>
            </a:r>
          </a:p>
          <a:p>
            <a:pPr lvl="0" algn="l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발주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판단을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감에서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기반으로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전환</a:t>
            </a:r>
          </a:p>
          <a:p>
            <a:pPr lvl="0" algn="l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AI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고도화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→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장기적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자동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발주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시스템으로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Regular"/>
              </a:rPr>
              <a:t>확장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800" y="2413000"/>
            <a:ext cx="10452100" cy="1045210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FA8BC15B-35C7-4E4F-8F44-D07811719A37}"/>
              </a:ext>
            </a:extLst>
          </p:cNvPr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r="20228" b="40812"/>
          <a:stretch/>
        </p:blipFill>
        <p:spPr>
          <a:xfrm>
            <a:off x="10198100" y="3162300"/>
            <a:ext cx="14223997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625600"/>
            <a:ext cx="7010400" cy="18796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 dirty="0">
                <a:solidFill>
                  <a:srgbClr val="323232"/>
                </a:solidFill>
                <a:latin typeface="Pretendard SemiBold"/>
              </a:rPr>
              <a:t>5. </a:t>
            </a: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결론</a:t>
            </a:r>
            <a:r>
              <a:rPr lang="en-US" sz="8666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873500"/>
            <a:ext cx="10401300" cy="441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378200" y="8140700"/>
            <a:ext cx="95631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13106400"/>
            <a:ext cx="223520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3873500"/>
            <a:ext cx="10401300" cy="441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8585200"/>
            <a:ext cx="10401300" cy="441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1300" y="8585200"/>
            <a:ext cx="10401300" cy="4419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35200" y="9410700"/>
            <a:ext cx="10210800" cy="3467100"/>
          </a:xfrm>
          <a:prstGeom prst="rect">
            <a:avLst/>
          </a:prstGeom>
        </p:spPr>
        <p:txBody>
          <a:bodyPr lIns="0" tIns="14901" rIns="0" bIns="14901" rtlCol="0" anchor="ctr"/>
          <a:lstStyle/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처음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시작했을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때는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AI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부분이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너무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어려워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해낼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있을까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?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걱정도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됐지만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만들어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보고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부딪히면서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배우는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재미도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느낄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진행하면서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부족한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부분을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다시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공부하고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오류를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고치며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이해가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깊어지는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경험을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했습니다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쉽지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않았지만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팀원들과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해결해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가며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성장할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있었고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그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과정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자체가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큰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 err="1">
                <a:solidFill>
                  <a:srgbClr val="FFFFFF"/>
                </a:solidFill>
                <a:ea typeface="Pretendard Regular"/>
              </a:rPr>
              <a:t>배움이었습니다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앞으로도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배운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적용하며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발전하고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싶습니다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함께한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팀원들에게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고맙다는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말을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전하고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싶습니다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0200" y="5461000"/>
            <a:ext cx="10198100" cy="1993900"/>
          </a:xfrm>
          <a:prstGeom prst="rect">
            <a:avLst/>
          </a:prstGeom>
        </p:spPr>
        <p:txBody>
          <a:bodyPr lIns="0" tIns="14901" rIns="0" bIns="14901" rtlCol="0" anchor="ctr"/>
          <a:lstStyle/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이번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AI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프로젝트는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처음엔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막막했지만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직접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데이터를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다루고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모델을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만들어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보면서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AI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어떻게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작동하는지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실감할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있었습니다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특히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결과가</a:t>
            </a:r>
          </a:p>
          <a:p>
            <a:pPr lvl="0" algn="ctr">
              <a:lnSpc>
                <a:spcPct val="109559"/>
              </a:lnSpc>
            </a:pP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나오지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않을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때의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답답함과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해결했을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때의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성취감이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강하게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남았습니다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
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어려움도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있었지만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그만큼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많이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배우고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성장한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의미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시간이었습니다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7500" y="4381500"/>
            <a:ext cx="10236200" cy="660400"/>
          </a:xfrm>
          <a:prstGeom prst="rect">
            <a:avLst/>
          </a:prstGeom>
        </p:spPr>
        <p:txBody>
          <a:bodyPr lIns="0" tIns="18965" rIns="0" bIns="18965" rtlCol="0" anchor="ctr"/>
          <a:lstStyle/>
          <a:p>
            <a:pPr lvl="0" algn="ctr">
              <a:lnSpc>
                <a:spcPct val="109559"/>
              </a:lnSpc>
            </a:pPr>
            <a:r>
              <a:rPr lang="en" sz="3733" b="0" i="0" u="none" strike="noStrike" spc="-149" dirty="0">
                <a:solidFill>
                  <a:srgbClr val="323232"/>
                </a:solidFill>
                <a:ea typeface="Pretendard Regular"/>
              </a:rPr>
              <a:t>김태훈 (</a:t>
            </a:r>
            <a:r>
              <a:rPr lang="ko-KR" altLang="en-US" sz="3733" b="0" i="0" u="none" strike="noStrike" spc="-149" dirty="0">
                <a:solidFill>
                  <a:srgbClr val="323232"/>
                </a:solidFill>
                <a:ea typeface="Pretendard Regular"/>
              </a:rPr>
              <a:t>모델 구성</a:t>
            </a:r>
            <a:r>
              <a:rPr lang="en-US" altLang="ko-KR" sz="3733" b="0" i="0" u="none" strike="noStrike" spc="-149" dirty="0">
                <a:solidFill>
                  <a:srgbClr val="323232"/>
                </a:solidFill>
                <a:ea typeface="Pretendard Regular"/>
              </a:rPr>
              <a:t>)</a:t>
            </a:r>
            <a:endParaRPr lang="en" sz="3733" b="0" i="0" u="none" strike="noStrike" spc="-149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09800" y="8661400"/>
            <a:ext cx="10236200" cy="698500"/>
          </a:xfrm>
          <a:prstGeom prst="rect">
            <a:avLst/>
          </a:prstGeom>
        </p:spPr>
        <p:txBody>
          <a:bodyPr lIns="0" tIns="18965" rIns="0" bIns="18965" rtlCol="0" anchor="ctr"/>
          <a:lstStyle/>
          <a:p>
            <a:pPr lvl="0" algn="ctr">
              <a:lnSpc>
                <a:spcPct val="109559"/>
              </a:lnSpc>
            </a:pPr>
            <a:r>
              <a:rPr lang="en" sz="3733" b="0" i="0" u="none" strike="noStrike" spc="-149" dirty="0">
                <a:solidFill>
                  <a:srgbClr val="FFFFFF"/>
                </a:solidFill>
                <a:ea typeface="Pretendard Regular"/>
              </a:rPr>
              <a:t>이호 (</a:t>
            </a:r>
            <a:r>
              <a:rPr lang="ko-KR" altLang="en-US" sz="3733" b="0" i="0" u="none" strike="noStrike" spc="-149" dirty="0">
                <a:solidFill>
                  <a:srgbClr val="FFFFFF"/>
                </a:solidFill>
                <a:ea typeface="Pretendard Regular"/>
              </a:rPr>
              <a:t>데이터 수집</a:t>
            </a:r>
            <a:r>
              <a:rPr lang="en-US" altLang="ko-KR" sz="3733" b="0" i="0" u="none" strike="noStrike" spc="-149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3733" b="0" i="0" u="none" strike="noStrike" spc="-149" dirty="0">
                <a:solidFill>
                  <a:srgbClr val="FFFFFF"/>
                </a:solidFill>
                <a:ea typeface="Pretendard Regular"/>
              </a:rPr>
              <a:t>모델 구성</a:t>
            </a:r>
            <a:r>
              <a:rPr lang="en-US" altLang="ko-KR" sz="3733" b="0" i="0" u="none" strike="noStrike" spc="-149" dirty="0">
                <a:solidFill>
                  <a:srgbClr val="FFFFFF"/>
                </a:solidFill>
                <a:ea typeface="Pretendard Regular"/>
              </a:rPr>
              <a:t>)</a:t>
            </a:r>
            <a:endParaRPr lang="en" sz="3733" b="0" i="0" u="none" strike="noStrike" spc="-149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17500" y="8801100"/>
            <a:ext cx="10236200" cy="698500"/>
          </a:xfrm>
          <a:prstGeom prst="rect">
            <a:avLst/>
          </a:prstGeom>
        </p:spPr>
        <p:txBody>
          <a:bodyPr lIns="0" tIns="18965" rIns="0" bIns="18965" rtlCol="0" anchor="ctr"/>
          <a:lstStyle/>
          <a:p>
            <a:pPr lvl="0" algn="ctr">
              <a:lnSpc>
                <a:spcPct val="109559"/>
              </a:lnSpc>
            </a:pPr>
            <a:r>
              <a:rPr lang="en" sz="3733" b="0" i="0" u="none" strike="noStrike" spc="-149" dirty="0">
                <a:solidFill>
                  <a:srgbClr val="FFFFFF"/>
                </a:solidFill>
                <a:ea typeface="Pretendard Regular"/>
              </a:rPr>
              <a:t>박선영 (</a:t>
            </a:r>
            <a:r>
              <a:rPr lang="ko-KR" altLang="en-US" sz="3733" b="0" i="0" u="none" strike="noStrike" spc="-149" dirty="0">
                <a:solidFill>
                  <a:srgbClr val="FFFFFF"/>
                </a:solidFill>
                <a:ea typeface="Pretendard Regular"/>
              </a:rPr>
              <a:t>데이터 수집</a:t>
            </a:r>
            <a:r>
              <a:rPr lang="en-US" altLang="ko-KR" sz="3733" b="0" i="0" u="none" strike="noStrike" spc="-149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3733" b="0" i="0" u="none" strike="noStrike" spc="-149" dirty="0">
                <a:solidFill>
                  <a:srgbClr val="FFFFFF"/>
                </a:solidFill>
                <a:ea typeface="Pretendard Regular"/>
              </a:rPr>
              <a:t>모델 구성</a:t>
            </a:r>
            <a:r>
              <a:rPr lang="en-US" altLang="ko-KR" sz="3733" b="0" i="0" u="none" strike="noStrike" spc="-149" dirty="0">
                <a:solidFill>
                  <a:srgbClr val="FFFFFF"/>
                </a:solidFill>
                <a:ea typeface="Pretendard Regular"/>
              </a:rPr>
              <a:t>, PPT)</a:t>
            </a:r>
            <a:endParaRPr lang="en" sz="3733" b="0" i="0" u="none" strike="noStrike" spc="-149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09800" y="4229100"/>
            <a:ext cx="10236200" cy="698500"/>
          </a:xfrm>
          <a:prstGeom prst="rect">
            <a:avLst/>
          </a:prstGeom>
        </p:spPr>
        <p:txBody>
          <a:bodyPr lIns="0" tIns="18965" rIns="0" bIns="18965" rtlCol="0" anchor="ctr"/>
          <a:lstStyle/>
          <a:p>
            <a:pPr lvl="0" algn="ctr">
              <a:lnSpc>
                <a:spcPct val="109559"/>
              </a:lnSpc>
            </a:pPr>
            <a:r>
              <a:rPr lang="en" sz="3733" b="0" i="0" u="none" strike="noStrike" spc="-149" dirty="0">
                <a:solidFill>
                  <a:srgbClr val="323232"/>
                </a:solidFill>
                <a:ea typeface="Pretendard Regular"/>
              </a:rPr>
              <a:t>성득명 (</a:t>
            </a:r>
            <a:r>
              <a:rPr lang="ko-KR" altLang="en-US" sz="3733" b="0" i="0" u="none" strike="noStrike" spc="-149" dirty="0">
                <a:solidFill>
                  <a:srgbClr val="323232"/>
                </a:solidFill>
                <a:ea typeface="Pretendard Regular"/>
              </a:rPr>
              <a:t>데이터 수집</a:t>
            </a:r>
            <a:r>
              <a:rPr lang="en-US" altLang="ko-KR" sz="3733" b="0" i="0" u="none" strike="noStrike" spc="-149" dirty="0">
                <a:solidFill>
                  <a:srgbClr val="323232"/>
                </a:solidFill>
                <a:ea typeface="Pretendard Regular"/>
              </a:rPr>
              <a:t>, </a:t>
            </a:r>
            <a:r>
              <a:rPr lang="en-US" altLang="ko-KR" sz="3733" b="0" i="0" u="none" strike="noStrike" spc="-149" dirty="0" err="1">
                <a:solidFill>
                  <a:srgbClr val="323232"/>
                </a:solidFill>
                <a:ea typeface="Pretendard Regular"/>
              </a:rPr>
              <a:t>Streamlit</a:t>
            </a:r>
            <a:r>
              <a:rPr lang="en-US" altLang="ko-KR" sz="3733" b="0" i="0" u="none" strike="noStrike" spc="-149" dirty="0">
                <a:solidFill>
                  <a:srgbClr val="323232"/>
                </a:solidFill>
                <a:ea typeface="Pretendard Regular"/>
              </a:rPr>
              <a:t>, </a:t>
            </a:r>
            <a:r>
              <a:rPr lang="ko-KR" altLang="en-US" sz="3733" b="0" i="0" u="none" strike="noStrike" spc="-149" dirty="0">
                <a:solidFill>
                  <a:srgbClr val="323232"/>
                </a:solidFill>
                <a:ea typeface="Pretendard Regular"/>
              </a:rPr>
              <a:t>발표</a:t>
            </a:r>
            <a:r>
              <a:rPr lang="en-US" altLang="ko-KR" sz="3733" b="0" i="0" u="none" strike="noStrike" spc="-149" dirty="0">
                <a:solidFill>
                  <a:srgbClr val="323232"/>
                </a:solidFill>
                <a:ea typeface="Pretendard Regular"/>
              </a:rPr>
              <a:t>)</a:t>
            </a:r>
            <a:endParaRPr lang="en" sz="3733" b="0" i="0" u="none" strike="noStrike" spc="-149" dirty="0">
              <a:solidFill>
                <a:srgbClr val="323232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30200" y="9601200"/>
            <a:ext cx="10198100" cy="3009900"/>
          </a:xfrm>
          <a:prstGeom prst="rect">
            <a:avLst/>
          </a:prstGeom>
        </p:spPr>
        <p:txBody>
          <a:bodyPr lIns="0" tIns="14901" rIns="0" bIns="14901" rtlCol="0" anchor="ctr"/>
          <a:lstStyle/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수업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시간에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배웠던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적용하며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이해가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부족했던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부분을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알아가고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자연스럽게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복습할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9559"/>
              </a:lnSpc>
            </a:pP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또한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모델을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구현해보며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이론으로만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배웠던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내용이</a:t>
            </a:r>
          </a:p>
          <a:p>
            <a:pPr lvl="0" algn="ctr">
              <a:lnSpc>
                <a:spcPct val="109559"/>
              </a:lnSpc>
            </a:pP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실제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데이터에서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어떻게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작동하는지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확인하고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경험할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확실히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이해가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되었고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다음에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비슷한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진행한다면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지금보다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수월하게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모델을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구축할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있을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것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2933" b="0" i="0" u="none" strike="noStrike" spc="-117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5200" y="5194300"/>
            <a:ext cx="10198100" cy="2514600"/>
          </a:xfrm>
          <a:prstGeom prst="rect">
            <a:avLst/>
          </a:prstGeom>
        </p:spPr>
        <p:txBody>
          <a:bodyPr lIns="0" tIns="14901" rIns="0" bIns="14901" rtlCol="0" anchor="ctr"/>
          <a:lstStyle/>
          <a:p>
            <a:pPr lvl="0" algn="ctr">
              <a:lnSpc>
                <a:spcPct val="109559"/>
              </a:lnSpc>
            </a:pP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프로젝트를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진행하면서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모델을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구성하는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단계에서는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동원훈련으로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충분히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참여하지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못해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아쉬움이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컸습니다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하지만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이후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 err="1">
                <a:solidFill>
                  <a:srgbClr val="323232"/>
                </a:solidFill>
                <a:ea typeface="Pretendard Regular"/>
              </a:rPr>
              <a:t>스트림릿으로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대시보드를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만들고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 err="1">
                <a:solidFill>
                  <a:srgbClr val="323232"/>
                </a:solidFill>
                <a:ea typeface="Pretendard Regular"/>
              </a:rPr>
              <a:t>허깅페이스에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배포하는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과정에서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많은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것을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배울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있었습니다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 </a:t>
            </a:r>
            <a:r>
              <a:rPr lang="ko-KR" sz="2933" b="0" i="0" u="none" strike="noStrike" spc="-117" dirty="0" err="1">
                <a:solidFill>
                  <a:srgbClr val="323232"/>
                </a:solidFill>
                <a:ea typeface="Pretendard Regular"/>
              </a:rPr>
              <a:t>스트림릿은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처음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사용해보았지만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간단하게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프론트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화면을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구성할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있어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새로운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경험이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되었고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프로젝트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완성도에도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도움이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spc="-117" dirty="0">
                <a:solidFill>
                  <a:srgbClr val="323232"/>
                </a:solidFill>
                <a:ea typeface="Pretendard Regular"/>
              </a:rPr>
              <a:t>되었습니다</a:t>
            </a:r>
            <a:r>
              <a:rPr lang="en-US" sz="2933" b="0" i="0" u="none" strike="noStrike" spc="-117" dirty="0">
                <a:solidFill>
                  <a:srgbClr val="323232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B4291B0-1368-4FB6-A0F5-FF8146A9BB31}"/>
              </a:ext>
            </a:extLst>
          </p:cNvPr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2322" t="49216"/>
          <a:stretch/>
        </p:blipFill>
        <p:spPr>
          <a:xfrm>
            <a:off x="0" y="0"/>
            <a:ext cx="15633700" cy="905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3670300"/>
            <a:ext cx="25781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en" sz="8666" b="0" i="0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9880600"/>
            <a:ext cx="14859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9080500"/>
            <a:ext cx="508000" cy="50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855200" y="91059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6400" y="8966200"/>
            <a:ext cx="6743700" cy="825500"/>
          </a:xfrm>
          <a:prstGeom prst="rect">
            <a:avLst/>
          </a:prstGeom>
        </p:spPr>
        <p:txBody>
          <a:bodyPr lIns="0" tIns="67732" rIns="0" bIns="67732" rtlCol="0" anchor="ctr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프로젝트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6400" y="9880600"/>
            <a:ext cx="6667500" cy="889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1.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주제선정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2.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개발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환경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기간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11950700"/>
            <a:ext cx="14859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11163300"/>
            <a:ext cx="5080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55200" y="111760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9900" y="10972800"/>
            <a:ext cx="6743700" cy="927100"/>
          </a:xfrm>
          <a:prstGeom prst="rect">
            <a:avLst/>
          </a:prstGeom>
        </p:spPr>
        <p:txBody>
          <a:bodyPr lIns="0" tIns="67732" rIns="0" bIns="67732" rtlCol="0" anchor="ctr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수집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및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29900" y="11950700"/>
            <a:ext cx="6667500" cy="889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1.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수집</a:t>
            </a:r>
          </a:p>
          <a:p>
            <a:pPr lvl="0" algn="l">
              <a:lnSpc>
                <a:spcPct val="1244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2.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전처리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227300" y="7200900"/>
            <a:ext cx="30861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5372100"/>
            <a:ext cx="5080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86200" y="53848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73600" y="5207000"/>
            <a:ext cx="6743700" cy="825500"/>
          </a:xfrm>
          <a:prstGeom prst="rect">
            <a:avLst/>
          </a:prstGeom>
        </p:spPr>
        <p:txBody>
          <a:bodyPr lIns="0" tIns="67732" rIns="0" bIns="67732" rtlCol="0" anchor="ctr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모델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설명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및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평가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73600" y="6096000"/>
            <a:ext cx="6667500" cy="2717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주요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설명</a:t>
            </a:r>
          </a:p>
          <a:p>
            <a:pPr lvl="0" algn="l">
              <a:lnSpc>
                <a:spcPct val="124499"/>
              </a:lnSpc>
            </a:pPr>
            <a:r>
              <a:rPr lang="en" sz="2399" b="0" i="0" u="none" strike="noStrike">
                <a:solidFill>
                  <a:srgbClr val="323232"/>
                </a:solidFill>
                <a:latin typeface="Pretendard Regular"/>
              </a:rPr>
              <a:t>1. XGBoost</a:t>
            </a:r>
          </a:p>
          <a:p>
            <a:pPr lvl="0" algn="l">
              <a:lnSpc>
                <a:spcPct val="124499"/>
              </a:lnSpc>
            </a:pPr>
            <a:r>
              <a:rPr lang="en" sz="2399" b="0" i="0" u="none" strike="noStrike">
                <a:solidFill>
                  <a:srgbClr val="323232"/>
                </a:solidFill>
                <a:latin typeface="Pretendard Regular"/>
              </a:rPr>
              <a:t>2. LightGBM</a:t>
            </a:r>
          </a:p>
          <a:p>
            <a:pPr lvl="0" algn="l">
              <a:lnSpc>
                <a:spcPct val="124499"/>
              </a:lnSpc>
            </a:pPr>
            <a:r>
              <a:rPr lang="en" sz="2399" b="0" i="0" u="none" strike="noStrike">
                <a:solidFill>
                  <a:srgbClr val="323232"/>
                </a:solidFill>
                <a:latin typeface="Pretendard Regular"/>
              </a:rPr>
              <a:t>3. Random Forest</a:t>
            </a:r>
          </a:p>
          <a:p>
            <a:pPr lvl="0" algn="l">
              <a:lnSpc>
                <a:spcPct val="124499"/>
              </a:lnSpc>
            </a:pPr>
            <a:r>
              <a:rPr lang="en" sz="2399" b="0" i="0" u="none" strike="noStrike">
                <a:solidFill>
                  <a:srgbClr val="323232"/>
                </a:solidFill>
                <a:latin typeface="Pretendard Regular"/>
              </a:rPr>
              <a:t>4. LSTM</a:t>
            </a:r>
          </a:p>
          <a:p>
            <a:pPr lvl="0" algn="l">
              <a:lnSpc>
                <a:spcPct val="1244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5.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평가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27400" y="11963400"/>
            <a:ext cx="14859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1163300"/>
            <a:ext cx="508000" cy="508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586200" y="111760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73600" y="11023600"/>
            <a:ext cx="6743700" cy="825500"/>
          </a:xfrm>
          <a:prstGeom prst="rect">
            <a:avLst/>
          </a:prstGeom>
        </p:spPr>
        <p:txBody>
          <a:bodyPr lIns="0" tIns="67732" rIns="0" bIns="67732" rtlCol="0" anchor="ctr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결론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및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평가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373600" y="12001500"/>
            <a:ext cx="6667500" cy="774700"/>
          </a:xfrm>
          <a:prstGeom prst="rect">
            <a:avLst/>
          </a:prstGeom>
        </p:spPr>
        <p:txBody>
          <a:bodyPr lIns="0" tIns="38098" rIns="0" bIns="38098" rtlCol="0" anchor="ctr"/>
          <a:lstStyle/>
          <a:p>
            <a:pPr lvl="0" algn="l">
              <a:lnSpc>
                <a:spcPct val="95449"/>
              </a:lnSpc>
            </a:pPr>
            <a:r>
              <a:rPr lang="en" altLang="ko-KR" sz="23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3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기대효과</a:t>
            </a:r>
            <a:endParaRPr lang="en" altLang="ko-KR" sz="23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399999">
            <a:off x="16319500" y="9613900"/>
            <a:ext cx="914400" cy="50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2700" y="9093200"/>
            <a:ext cx="5080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586200" y="91186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373600" y="8966200"/>
            <a:ext cx="6743700" cy="825500"/>
          </a:xfrm>
          <a:prstGeom prst="rect">
            <a:avLst/>
          </a:prstGeom>
        </p:spPr>
        <p:txBody>
          <a:bodyPr lIns="0" tIns="67732" rIns="0" bIns="67732" rtlCol="0" anchor="ctr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웹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73600" y="9702800"/>
            <a:ext cx="6667500" cy="444500"/>
          </a:xfrm>
          <a:prstGeom prst="rect">
            <a:avLst/>
          </a:prstGeom>
        </p:spPr>
        <p:txBody>
          <a:bodyPr lIns="0" tIns="38098" rIns="0" bIns="38098" rtlCol="0" anchor="ctr"/>
          <a:lstStyle/>
          <a:p>
            <a:pPr lvl="0" algn="l">
              <a:lnSpc>
                <a:spcPct val="95449"/>
              </a:lnSpc>
            </a:pPr>
            <a:r>
              <a:rPr lang="en" sz="2399" b="0" i="0" u="none" strike="noStrike" dirty="0">
                <a:solidFill>
                  <a:srgbClr val="323232"/>
                </a:solidFill>
                <a:latin typeface="Pretendard Regular"/>
              </a:rPr>
              <a:t>1. Streamlit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53632"/>
          <a:stretch/>
        </p:blipFill>
        <p:spPr>
          <a:xfrm>
            <a:off x="3276600" y="-42530"/>
            <a:ext cx="17830800" cy="8267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90700"/>
            <a:ext cx="75692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1" algn="l">
              <a:lnSpc>
                <a:spcPct val="95449"/>
              </a:lnSpc>
            </a:pP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프로젝트</a:t>
            </a:r>
            <a:r>
              <a:rPr lang="en-US" sz="8666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03400" y="3429000"/>
            <a:ext cx="4051300" cy="3683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>
              <a:lnSpc>
                <a:spcPct val="95449"/>
              </a:lnSpc>
            </a:pPr>
            <a:r>
              <a:rPr lang="en-US" altLang="ko-KR" sz="3199" b="0" i="0" u="none" strike="noStrike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1.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주제선정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배경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8267700"/>
            <a:ext cx="2971800" cy="243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131300" y="5168900"/>
            <a:ext cx="9359900" cy="7112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l">
              <a:lnSpc>
                <a:spcPct val="95449"/>
              </a:lnSpc>
            </a:pP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과일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=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신선도로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인해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재고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관리가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어려움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2781300"/>
            <a:ext cx="5486400" cy="548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8585200"/>
            <a:ext cx="3810000" cy="228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4500" y="11074400"/>
            <a:ext cx="5676900" cy="12954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ctr">
              <a:lnSpc>
                <a:spcPct val="95449"/>
              </a:lnSpc>
            </a:pP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재고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ja-JP" sz="3999" b="0" i="0" u="none" strike="noStrike">
                <a:solidFill>
                  <a:srgbClr val="323232"/>
                </a:solidFill>
                <a:ea typeface="Pretendard SemiBold"/>
              </a:rPr>
              <a:t>多</a:t>
            </a:r>
          </a:p>
          <a:p>
            <a:pPr lvl="0" algn="ctr">
              <a:lnSpc>
                <a:spcPct val="95449"/>
              </a:lnSpc>
            </a:pP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폐기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비용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증가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(</a:t>
            </a: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악성재고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55100" y="11074400"/>
            <a:ext cx="2679700" cy="12954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ctr">
              <a:lnSpc>
                <a:spcPct val="95449"/>
              </a:lnSpc>
            </a:pP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재고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ja-JP" sz="3999" b="0" i="0" u="none" strike="noStrike">
                <a:solidFill>
                  <a:srgbClr val="323232"/>
                </a:solidFill>
                <a:ea typeface="Pretendard SemiBold"/>
              </a:rPr>
              <a:t>小</a:t>
            </a:r>
          </a:p>
          <a:p>
            <a:pPr lvl="0" algn="ctr">
              <a:lnSpc>
                <a:spcPct val="95449"/>
              </a:lnSpc>
            </a:pP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판매</a:t>
            </a:r>
            <a:r>
              <a:rPr lang="en-US" sz="39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323232"/>
                </a:solidFill>
                <a:ea typeface="Pretendard SemiBold"/>
              </a:rPr>
              <a:t>손실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30609">
            <a:off x="5194300" y="6350000"/>
            <a:ext cx="431800" cy="198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86802">
            <a:off x="8534400" y="6464300"/>
            <a:ext cx="431800" cy="1981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258800" y="9017000"/>
            <a:ext cx="1231900" cy="1422400"/>
          </a:xfrm>
          <a:prstGeom prst="rect">
            <a:avLst/>
          </a:prstGeom>
        </p:spPr>
        <p:txBody>
          <a:bodyPr lIns="0" tIns="127000" rIns="0" bIns="127000" rtlCol="0" anchor="ctr"/>
          <a:lstStyle/>
          <a:p>
            <a:pPr lvl="0" algn="l">
              <a:lnSpc>
                <a:spcPct val="95449"/>
              </a:lnSpc>
            </a:pPr>
            <a:r>
              <a:rPr lang="en" sz="8000" b="1" i="0" u="none" strike="noStrike">
                <a:solidFill>
                  <a:srgbClr val="323232"/>
                </a:solidFill>
                <a:latin typeface="Pretendard SemiBold"/>
              </a:rPr>
              <a:t>=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47900" y="9372600"/>
            <a:ext cx="4686300" cy="7112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l">
              <a:lnSpc>
                <a:spcPct val="95449"/>
              </a:lnSpc>
            </a:pP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정확한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수요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예측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필요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63900" y="11366500"/>
            <a:ext cx="7683500" cy="12954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ctr">
              <a:lnSpc>
                <a:spcPct val="95449"/>
              </a:lnSpc>
            </a:pP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학습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중인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AI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모델을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5449"/>
              </a:lnSpc>
            </a:pP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실생활에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적용해보고자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프로젝트</a:t>
            </a:r>
            <a:r>
              <a:rPr lang="en-US" sz="4000" b="1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4000" b="1" i="0" u="none" strike="noStrike">
                <a:solidFill>
                  <a:srgbClr val="323232"/>
                </a:solidFill>
                <a:ea typeface="Pretendard SemiBold"/>
              </a:rPr>
              <a:t>기획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53632"/>
          <a:stretch/>
        </p:blipFill>
        <p:spPr>
          <a:xfrm>
            <a:off x="3276600" y="0"/>
            <a:ext cx="17830800" cy="8267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90700"/>
            <a:ext cx="75692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1" algn="l">
              <a:lnSpc>
                <a:spcPct val="95449"/>
              </a:lnSpc>
            </a:pP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프로젝트</a:t>
            </a:r>
            <a:r>
              <a:rPr lang="en-US" sz="8666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3289300"/>
            <a:ext cx="3390900" cy="6350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환경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기간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4914900"/>
            <a:ext cx="15989300" cy="302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97500" y="9156700"/>
            <a:ext cx="3302000" cy="558800"/>
          </a:xfrm>
          <a:prstGeom prst="rect">
            <a:avLst/>
          </a:prstGeom>
        </p:spPr>
        <p:txBody>
          <a:bodyPr lIns="0" tIns="35701" rIns="0" bIns="35701" rtlCol="0" anchor="ctr"/>
          <a:lstStyle/>
          <a:p>
            <a:pPr lvl="0" algn="ctr">
              <a:lnSpc>
                <a:spcPct val="99600"/>
              </a:lnSpc>
            </a:pP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데이터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수집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838700"/>
            <a:ext cx="55753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4533900"/>
            <a:ext cx="3048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73800" y="6680200"/>
            <a:ext cx="1524000" cy="13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81600" y="4991100"/>
            <a:ext cx="3708400" cy="9271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1</a:t>
            </a:r>
            <a:r>
              <a:rPr lang="ko-KR" sz="2800" b="0" i="0" u="none" strike="noStrike" spc="-112">
                <a:solidFill>
                  <a:srgbClr val="595959"/>
                </a:solidFill>
                <a:ea typeface="Pretendard SemiBold"/>
              </a:rPr>
              <a:t>주차</a:t>
            </a: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" sz="2800" b="0" i="0" u="none" strike="noStrike" spc="-112">
                <a:solidFill>
                  <a:srgbClr val="595959"/>
                </a:solidFill>
                <a:latin typeface="Pretendard SemiBold"/>
              </a:rPr>
              <a:t>(25.11.03 - 25.11.07)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0000" y="4991100"/>
            <a:ext cx="3708400" cy="9271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2</a:t>
            </a:r>
            <a:r>
              <a:rPr lang="ko-KR" sz="2800" b="0" i="0" u="none" strike="noStrike" spc="-112">
                <a:solidFill>
                  <a:srgbClr val="595959"/>
                </a:solidFill>
                <a:ea typeface="Pretendard SemiBold"/>
              </a:rPr>
              <a:t>주차</a:t>
            </a: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" sz="2800" b="0" i="0" u="none" strike="noStrike" spc="-112">
                <a:solidFill>
                  <a:srgbClr val="595959"/>
                </a:solidFill>
                <a:latin typeface="Pretendard SemiBold"/>
              </a:rPr>
              <a:t>(25.11.10 - 25.11.14)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82200" y="6680200"/>
            <a:ext cx="15240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70500" y="4851400"/>
            <a:ext cx="3302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386300" y="6680200"/>
            <a:ext cx="1524000" cy="139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281400" y="4991100"/>
            <a:ext cx="3708400" cy="927100"/>
          </a:xfrm>
          <a:prstGeom prst="rect">
            <a:avLst/>
          </a:prstGeom>
        </p:spPr>
        <p:txBody>
          <a:bodyPr lIns="0" tIns="35701" rIns="0" bIns="35701" rtlCol="0" anchor="ctr"/>
          <a:lstStyle/>
          <a:p>
            <a:pPr lvl="0" algn="ctr">
              <a:lnSpc>
                <a:spcPct val="99600"/>
              </a:lnSpc>
            </a:pPr>
            <a:r>
              <a:rPr lang="en-US" sz="2811" b="0" i="0" u="none" strike="noStrike" spc="-112">
                <a:solidFill>
                  <a:srgbClr val="595959"/>
                </a:solidFill>
                <a:latin typeface="Pretendard SemiBold"/>
              </a:rPr>
              <a:t>4</a:t>
            </a:r>
            <a:r>
              <a:rPr lang="ko-KR" sz="2811" b="0" i="0" u="none" strike="noStrike" spc="-112">
                <a:solidFill>
                  <a:srgbClr val="595959"/>
                </a:solidFill>
                <a:ea typeface="Pretendard SemiBold"/>
              </a:rPr>
              <a:t>주차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" sz="2811" b="0" i="0" u="none" strike="noStrike" spc="-112">
                <a:solidFill>
                  <a:srgbClr val="595959"/>
                </a:solidFill>
                <a:latin typeface="Pretendard SemiBold"/>
              </a:rPr>
              <a:t>(25.11.24 - 25.11.28)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1900" y="8064500"/>
            <a:ext cx="10160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0" y="8115300"/>
            <a:ext cx="8255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6200" y="8026400"/>
            <a:ext cx="10160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13300" y="7937500"/>
            <a:ext cx="1270000" cy="1270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093200" y="9156700"/>
            <a:ext cx="3302000" cy="558800"/>
          </a:xfrm>
          <a:prstGeom prst="rect">
            <a:avLst/>
          </a:prstGeom>
        </p:spPr>
        <p:txBody>
          <a:bodyPr lIns="0" tIns="35701" rIns="0" bIns="35701" rtlCol="0" anchor="ctr"/>
          <a:lstStyle/>
          <a:p>
            <a:pPr lvl="0" algn="ctr">
              <a:lnSpc>
                <a:spcPct val="99600"/>
              </a:lnSpc>
            </a:pP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학습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76200" y="9182100"/>
            <a:ext cx="3302000" cy="1016000"/>
          </a:xfrm>
          <a:prstGeom prst="rect">
            <a:avLst/>
          </a:prstGeom>
        </p:spPr>
        <p:txBody>
          <a:bodyPr lIns="0" tIns="35701" rIns="0" bIns="35701" rtlCol="0" anchor="ctr"/>
          <a:lstStyle/>
          <a:p>
            <a:pPr lvl="0" algn="ctr">
              <a:lnSpc>
                <a:spcPct val="99600"/>
              </a:lnSpc>
            </a:pP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데이터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추가수정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Medium"/>
              </a:rPr>
              <a:t> +</a:t>
            </a:r>
          </a:p>
          <a:p>
            <a:pPr lvl="0" algn="ctr">
              <a:lnSpc>
                <a:spcPct val="99600"/>
              </a:lnSpc>
            </a:pPr>
            <a:r>
              <a:rPr lang="en" sz="2811" b="0" i="0" u="none" strike="noStrike" spc="-112">
                <a:solidFill>
                  <a:srgbClr val="595959"/>
                </a:solidFill>
                <a:latin typeface="Pretendard Medium"/>
              </a:rPr>
              <a:t>Streamlit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58900" y="5245100"/>
            <a:ext cx="762000" cy="825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497300" y="9207500"/>
            <a:ext cx="3302000" cy="558800"/>
          </a:xfrm>
          <a:prstGeom prst="rect">
            <a:avLst/>
          </a:prstGeom>
        </p:spPr>
        <p:txBody>
          <a:bodyPr lIns="0" tIns="35701" rIns="0" bIns="35701" rtlCol="0" anchor="ctr"/>
          <a:lstStyle/>
          <a:p>
            <a:pPr lvl="0" algn="ctr">
              <a:lnSpc>
                <a:spcPct val="99600"/>
              </a:lnSpc>
            </a:pP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보고서</a:t>
            </a:r>
            <a:r>
              <a:rPr lang="en-US" sz="2811" b="0" i="0" u="none" strike="noStrike" spc="-112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11" b="0" i="0" u="none" strike="noStrike" spc="-112">
                <a:solidFill>
                  <a:srgbClr val="595959"/>
                </a:solidFill>
                <a:ea typeface="Pretendard Medium"/>
              </a:rPr>
              <a:t>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85700" y="4991100"/>
            <a:ext cx="3708400" cy="9271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3</a:t>
            </a:r>
            <a:r>
              <a:rPr lang="ko-KR" sz="2800" b="0" i="0" u="none" strike="noStrike" spc="-112">
                <a:solidFill>
                  <a:srgbClr val="595959"/>
                </a:solidFill>
                <a:ea typeface="Pretendard SemiBold"/>
              </a:rPr>
              <a:t>주차</a:t>
            </a:r>
            <a:r>
              <a:rPr lang="en-US" sz="2800" b="0" i="0" u="none" strike="noStrike" spc="-112">
                <a:solidFill>
                  <a:srgbClr val="595959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" sz="2800" b="0" i="0" u="none" strike="noStrike" spc="-112">
                <a:solidFill>
                  <a:srgbClr val="595959"/>
                </a:solidFill>
                <a:latin typeface="Pretendard SemiBold"/>
              </a:rPr>
              <a:t>(25.11.17 - 25.11.21)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4700" y="11366500"/>
            <a:ext cx="14211300" cy="1270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276600" y="10490200"/>
            <a:ext cx="2120900" cy="6350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marL="342900" lvl="1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환경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76600" y="4635500"/>
            <a:ext cx="2476500" cy="571500"/>
          </a:xfrm>
          <a:prstGeom prst="rect">
            <a:avLst/>
          </a:prstGeom>
        </p:spPr>
        <p:txBody>
          <a:bodyPr lIns="0" tIns="50799" rIns="0" bIns="50799" rtlCol="0" anchor="ctr"/>
          <a:lstStyle/>
          <a:p>
            <a:pPr marL="342900" lvl="1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●"/>
            </a:pP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기간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3665200" y="6680200"/>
            <a:ext cx="15240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31410" t="5057" b="18020"/>
          <a:stretch/>
        </p:blipFill>
        <p:spPr>
          <a:xfrm>
            <a:off x="0" y="0"/>
            <a:ext cx="122301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9200" y="6223000"/>
            <a:ext cx="11455400" cy="320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1.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기본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: KAMIS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농수산물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도소매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가격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(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판매량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(kg))</a:t>
            </a:r>
          </a:p>
          <a:p>
            <a:pPr lvl="0" algn="l">
              <a:lnSpc>
                <a:spcPct val="116199"/>
              </a:lnSpc>
            </a:pPr>
            <a:endParaRPr lang="en-US" sz="3599" b="1" i="0" u="none" strike="noStrike">
              <a:solidFill>
                <a:srgbClr val="323232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2.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일기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: 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기후통계분석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(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기온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강수량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일조시간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99" b="1" i="0" u="none" strike="noStrike">
              <a:solidFill>
                <a:srgbClr val="323232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3.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수요패턴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각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과일의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월별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패턴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명절에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따른</a:t>
            </a:r>
            <a:r>
              <a:rPr lang="en-US" sz="3599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599" b="1" i="0" u="none" strike="noStrike">
                <a:solidFill>
                  <a:srgbClr val="323232"/>
                </a:solidFill>
                <a:ea typeface="Pretendard Medium"/>
              </a:rPr>
              <a:t>수요량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39800" y="10655300"/>
            <a:ext cx="10375900" cy="2133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[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출처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]</a:t>
            </a:r>
          </a:p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&lt;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공공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데이터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포털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&gt; </a:t>
            </a:r>
          </a:p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              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한국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농수산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식품유통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공사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 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한국농촌경제연구원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_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품목관측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API</a:t>
            </a:r>
          </a:p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&lt;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기상청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&gt;</a:t>
            </a:r>
          </a:p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              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기상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자료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포털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293600" y="11722100"/>
            <a:ext cx="2057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0" y="106680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9766300"/>
            <a:ext cx="18669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6362700"/>
            <a:ext cx="1790700" cy="179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79999">
            <a:off x="6324600" y="9715500"/>
            <a:ext cx="2692400" cy="5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560000">
            <a:off x="6591300" y="7797800"/>
            <a:ext cx="14478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83500" y="7010400"/>
            <a:ext cx="1854200" cy="4826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323232"/>
                </a:solidFill>
                <a:ea typeface="Pretendard SemiBold"/>
              </a:rPr>
              <a:t>기온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97900" y="10426700"/>
            <a:ext cx="1854200" cy="5334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323232"/>
                </a:solidFill>
                <a:ea typeface="Pretendard SemiBold"/>
              </a:rPr>
              <a:t>강수량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10591800"/>
            <a:ext cx="1511300" cy="151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620000">
            <a:off x="5105400" y="10439400"/>
            <a:ext cx="1943100" cy="50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24500" y="11125200"/>
            <a:ext cx="1511300" cy="4445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323232"/>
                </a:solidFill>
                <a:ea typeface="Pretendard SemiBold"/>
              </a:rPr>
              <a:t>명절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5842000"/>
            <a:ext cx="1866900" cy="186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39999">
            <a:off x="3302000" y="7531100"/>
            <a:ext cx="1295400" cy="50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06600" y="6540500"/>
            <a:ext cx="18542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323232"/>
                </a:solidFill>
                <a:ea typeface="Pretendard SemiBold"/>
              </a:rPr>
              <a:t>일조시간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10261600"/>
            <a:ext cx="2184400" cy="218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980000">
            <a:off x="2222500" y="10261600"/>
            <a:ext cx="2832100" cy="63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85900" y="10693400"/>
            <a:ext cx="2184400" cy="13081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3858" b="0" i="0" u="none" strike="noStrike">
                <a:solidFill>
                  <a:srgbClr val="323232"/>
                </a:solidFill>
                <a:ea typeface="Pretendard SemiBold"/>
              </a:rPr>
              <a:t>과일별</a:t>
            </a:r>
          </a:p>
          <a:p>
            <a:pPr lvl="0" algn="ctr">
              <a:lnSpc>
                <a:spcPct val="95449"/>
              </a:lnSpc>
            </a:pPr>
            <a:r>
              <a:rPr lang="en" sz="3858" b="0" i="0" u="none" strike="noStrike">
                <a:solidFill>
                  <a:srgbClr val="323232"/>
                </a:solidFill>
                <a:ea typeface="Pretendard SemiBold"/>
              </a:rPr>
              <a:t>시즌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4800" y="4699000"/>
            <a:ext cx="1790700" cy="179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334000" y="5346700"/>
            <a:ext cx="18542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000000"/>
                </a:solidFill>
                <a:ea typeface="Pretendard SemiBold"/>
              </a:rPr>
              <a:t>판매량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4799999">
            <a:off x="5435600" y="6870700"/>
            <a:ext cx="9906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90700" y="3327400"/>
            <a:ext cx="25908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1.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수집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4800" y="7137400"/>
            <a:ext cx="2819400" cy="2819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610100" y="7874000"/>
            <a:ext cx="1905000" cy="1346200"/>
          </a:xfrm>
          <a:prstGeom prst="rect">
            <a:avLst/>
          </a:prstGeom>
        </p:spPr>
        <p:txBody>
          <a:bodyPr lIns="0" tIns="63500" rIns="0" bIns="63500" rtlCol="0" anchor="ctr"/>
          <a:lstStyle/>
          <a:p>
            <a:pPr lvl="0" algn="ctr">
              <a:lnSpc>
                <a:spcPct val="95449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SemiBold"/>
              </a:rPr>
              <a:t>과일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95449"/>
              </a:lnSpc>
            </a:pPr>
            <a:r>
              <a:rPr lang="en" sz="4000" b="0" i="0" u="none" strike="noStrike">
                <a:solidFill>
                  <a:srgbClr val="FFFFFF"/>
                </a:solidFill>
                <a:ea typeface="Pretendard SemiBold"/>
              </a:rPr>
              <a:t>수요량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74600" y="5029200"/>
            <a:ext cx="11480800" cy="762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데이터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준비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90700" y="1790700"/>
            <a:ext cx="110236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수집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전처리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31410" t="5057" b="18020"/>
          <a:stretch/>
        </p:blipFill>
        <p:spPr>
          <a:xfrm>
            <a:off x="0" y="0"/>
            <a:ext cx="122301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03400" y="3327400"/>
            <a:ext cx="27940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3199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>
                <a:solidFill>
                  <a:srgbClr val="323232"/>
                </a:solidFill>
                <a:ea typeface="Pretendard SemiBold"/>
              </a:rPr>
              <a:t>전처리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270500"/>
            <a:ext cx="4051300" cy="209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5283200"/>
            <a:ext cx="1943100" cy="208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74549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0985500"/>
            <a:ext cx="4051300" cy="118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76454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0" y="78359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8293100"/>
            <a:ext cx="4051300" cy="176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00" y="102235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10414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106045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7000" y="8331200"/>
            <a:ext cx="1943100" cy="165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7000" y="11036300"/>
            <a:ext cx="1943100" cy="110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781800" y="6375400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972300" y="6375400"/>
            <a:ext cx="139700" cy="13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62800" y="6375400"/>
            <a:ext cx="1397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8700" y="10223500"/>
            <a:ext cx="139700" cy="139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700" y="10414000"/>
            <a:ext cx="139700" cy="13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700" y="10604500"/>
            <a:ext cx="139700" cy="139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8700" y="7454900"/>
            <a:ext cx="139700" cy="139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700" y="7645400"/>
            <a:ext cx="1397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7835900"/>
            <a:ext cx="139700" cy="139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781800" y="9093200"/>
            <a:ext cx="1397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972300" y="9093200"/>
            <a:ext cx="1397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62800" y="9093200"/>
            <a:ext cx="139700" cy="13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781800" y="11518900"/>
            <a:ext cx="139700" cy="13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972300" y="11518900"/>
            <a:ext cx="139700" cy="13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162800" y="11518900"/>
            <a:ext cx="139700" cy="139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728700" y="9804400"/>
            <a:ext cx="10375900" cy="3416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시즌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제철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과일</a:t>
            </a:r>
          </a:p>
          <a:p>
            <a:pPr lvl="0" algn="l">
              <a:lnSpc>
                <a:spcPct val="116199"/>
              </a:lnSpc>
            </a:pPr>
            <a:endParaRPr lang="ko-KR" sz="2399" b="0" i="0" u="none" strike="noStrike">
              <a:solidFill>
                <a:srgbClr val="323232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감귤류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겨울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↑,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여름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↓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베리류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2-4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↑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멜론류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6-8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↑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열대과일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6-9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↑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·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8-10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↑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핵과류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(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복숭아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자두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살구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…): 6-8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↑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1544300" y="11722100"/>
            <a:ext cx="3086100" cy="38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54000" y="9918700"/>
            <a:ext cx="279400" cy="279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790700" y="1790700"/>
            <a:ext cx="110236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2.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데이터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수집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49200" y="6134100"/>
            <a:ext cx="11531600" cy="2921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66000"/>
              </a:lnSpc>
            </a:pP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1.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과일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데이터로드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→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필요칼럼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선별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→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결측치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확인</a:t>
            </a:r>
          </a:p>
          <a:p>
            <a:pPr lvl="0" algn="l">
              <a:lnSpc>
                <a:spcPct val="166000"/>
              </a:lnSpc>
            </a:pP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2.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없는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과일들은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초기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baseline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설정</a:t>
            </a:r>
          </a:p>
          <a:p>
            <a:pPr lvl="0" algn="l">
              <a:lnSpc>
                <a:spcPct val="166000"/>
              </a:lnSpc>
            </a:pP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3.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과일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별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시즌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계수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,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명절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패턴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반영해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추정값</a:t>
            </a:r>
            <a:r>
              <a:rPr lang="en-US" sz="4266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1" i="0" u="none" strike="noStrike">
                <a:solidFill>
                  <a:srgbClr val="323232"/>
                </a:solidFill>
                <a:ea typeface="Pretendard Medium"/>
              </a:rPr>
              <a:t>삽입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023600" y="7708900"/>
            <a:ext cx="431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l="62179" t="11539" b="11539"/>
          <a:stretch/>
        </p:blipFill>
        <p:spPr>
          <a:xfrm>
            <a:off x="0" y="0"/>
            <a:ext cx="67437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0" y="3365500"/>
            <a:ext cx="111760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0" y="3365500"/>
            <a:ext cx="127000" cy="190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41300" y="41148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목적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예측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정확도를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높이기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고성능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Gradient Boosting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적용</a:t>
            </a:r>
            <a:b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</a:b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특징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트리를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순차적으로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학습하며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오차를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보완하여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높은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정확도와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규제가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endParaRPr lang="en-US" sz="2399" dirty="0">
              <a:solidFill>
                <a:srgbClr val="323232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399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rPr>
              <a:t>        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포함돼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안정적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41300" y="3429000"/>
            <a:ext cx="5435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b="0" i="0" u="none" strike="noStrike" dirty="0">
                <a:solidFill>
                  <a:srgbClr val="323232"/>
                </a:solidFill>
                <a:latin typeface="Pretendard Bold"/>
              </a:rPr>
              <a:t>XGBoost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2806700" y="5664200"/>
            <a:ext cx="6096000" cy="609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00" y="5435600"/>
            <a:ext cx="3175000" cy="317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435600"/>
            <a:ext cx="3175000" cy="317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134100" y="6223000"/>
            <a:ext cx="2844800" cy="1663700"/>
          </a:xfrm>
          <a:prstGeom prst="rect">
            <a:avLst/>
          </a:prstGeom>
        </p:spPr>
        <p:txBody>
          <a:bodyPr lIns="0" tIns="56303" rIns="0" bIns="56303" rtlCol="0" anchor="ctr"/>
          <a:lstStyle/>
          <a:p>
            <a:pPr lvl="0" algn="ctr">
              <a:lnSpc>
                <a:spcPct val="100429"/>
              </a:lnSpc>
            </a:pPr>
            <a:r>
              <a:rPr lang="en" sz="4666" b="0" i="0" u="none" strike="noStrike" spc="-280">
                <a:solidFill>
                  <a:srgbClr val="515050"/>
                </a:solidFill>
                <a:latin typeface="Gmarket Sans Medium"/>
              </a:rPr>
              <a:t>Light</a:t>
            </a:r>
          </a:p>
          <a:p>
            <a:pPr lvl="0" algn="ctr">
              <a:lnSpc>
                <a:spcPct val="100429"/>
              </a:lnSpc>
            </a:pPr>
            <a:r>
              <a:rPr lang="en" sz="4666" b="0" i="0" u="none" strike="noStrike" spc="-280">
                <a:solidFill>
                  <a:srgbClr val="515050"/>
                </a:solidFill>
                <a:latin typeface="Gmarket Sans Medium"/>
              </a:rPr>
              <a:t>GBM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8813800"/>
            <a:ext cx="31750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300" y="8813800"/>
            <a:ext cx="3175000" cy="317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43200" y="6629400"/>
            <a:ext cx="2832100" cy="825500"/>
          </a:xfrm>
          <a:prstGeom prst="rect">
            <a:avLst/>
          </a:prstGeom>
        </p:spPr>
        <p:txBody>
          <a:bodyPr lIns="0" tIns="56303" rIns="0" bIns="56303" rtlCol="0" anchor="ctr"/>
          <a:lstStyle/>
          <a:p>
            <a:pPr lvl="0" algn="ctr">
              <a:lnSpc>
                <a:spcPct val="100429"/>
              </a:lnSpc>
            </a:pPr>
            <a:r>
              <a:rPr lang="en" sz="4666" b="0" i="0" u="none" strike="noStrike" spc="-233">
                <a:solidFill>
                  <a:srgbClr val="515050"/>
                </a:solidFill>
                <a:latin typeface="Gmarket Sans Medium"/>
              </a:rPr>
              <a:t>XGboost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9664700"/>
            <a:ext cx="2844800" cy="1549400"/>
          </a:xfrm>
          <a:prstGeom prst="rect">
            <a:avLst/>
          </a:prstGeom>
        </p:spPr>
        <p:txBody>
          <a:bodyPr lIns="0" tIns="56303" rIns="0" bIns="56303" rtlCol="0" anchor="ctr"/>
          <a:lstStyle/>
          <a:p>
            <a:pPr lvl="0" algn="ctr">
              <a:lnSpc>
                <a:spcPct val="100429"/>
              </a:lnSpc>
            </a:pPr>
            <a:r>
              <a:rPr lang="en" sz="4666" b="0" i="0" u="none" strike="noStrike" spc="-280">
                <a:solidFill>
                  <a:srgbClr val="FFFFFF"/>
                </a:solidFill>
                <a:latin typeface="Gmarket Sans Medium"/>
              </a:rPr>
              <a:t>Random</a:t>
            </a:r>
          </a:p>
          <a:p>
            <a:pPr lvl="0" algn="ctr">
              <a:lnSpc>
                <a:spcPct val="100429"/>
              </a:lnSpc>
            </a:pPr>
            <a:r>
              <a:rPr lang="en" sz="4666" b="0" i="0" u="none" strike="noStrike" spc="-280">
                <a:solidFill>
                  <a:srgbClr val="FFFFFF"/>
                </a:solidFill>
                <a:latin typeface="Gmarket Sans Medium"/>
              </a:rPr>
              <a:t>Forest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34100" y="10020300"/>
            <a:ext cx="2844800" cy="825500"/>
          </a:xfrm>
          <a:prstGeom prst="rect">
            <a:avLst/>
          </a:prstGeom>
        </p:spPr>
        <p:txBody>
          <a:bodyPr lIns="0" tIns="56303" rIns="0" bIns="56303" rtlCol="0" anchor="ctr"/>
          <a:lstStyle/>
          <a:p>
            <a:pPr lvl="0" algn="ctr">
              <a:lnSpc>
                <a:spcPct val="100429"/>
              </a:lnSpc>
            </a:pPr>
            <a:r>
              <a:rPr lang="en" sz="4666" b="0" i="0" u="none" strike="noStrike" spc="-280">
                <a:solidFill>
                  <a:srgbClr val="FFFFFF"/>
                </a:solidFill>
                <a:latin typeface="Gmarket Sans Medium"/>
              </a:rPr>
              <a:t>LSTM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8000" y="3327400"/>
            <a:ext cx="2971800" cy="6477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주요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3199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ea typeface="Pretendard SemiBold"/>
              </a:rPr>
              <a:t>설명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740400"/>
            <a:ext cx="11176000" cy="190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5740400"/>
            <a:ext cx="127000" cy="190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941300" y="66040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목적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en-US" sz="2399" b="0" i="0" u="none" strike="noStrike" dirty="0" err="1">
                <a:solidFill>
                  <a:srgbClr val="323232"/>
                </a:solidFill>
                <a:latin typeface="Pretendard Regular"/>
              </a:rPr>
              <a:t>XGBoost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의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성능을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유지하면서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학습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속도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처리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효율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향상</a:t>
            </a:r>
            <a:b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</a:b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특징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: Leaf-wise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방식으로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미세한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패턴까지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포착하며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대규모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데이터도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빠르게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학습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41300" y="5994400"/>
            <a:ext cx="5435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b="0" i="0" u="none" strike="noStrike">
                <a:solidFill>
                  <a:srgbClr val="323232"/>
                </a:solidFill>
                <a:latin typeface="Pretendard Bold"/>
              </a:rPr>
              <a:t>LightGBM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8115300"/>
            <a:ext cx="11176000" cy="190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8115300"/>
            <a:ext cx="127000" cy="190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941300" y="89789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목적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머신러닝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모델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중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안정적인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baseline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확보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특징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여러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결정트리를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병렬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학습해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과적합을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줄이고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일관된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예측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성능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41300" y="8369300"/>
            <a:ext cx="5435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b="0" i="0" u="none" strike="noStrike">
                <a:solidFill>
                  <a:srgbClr val="323232"/>
                </a:solidFill>
                <a:latin typeface="Pretendard Bold"/>
              </a:rPr>
              <a:t>Random Forest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0" y="10490200"/>
            <a:ext cx="111760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0" y="10490200"/>
            <a:ext cx="127000" cy="1905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941300" y="11353800"/>
            <a:ext cx="104267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목적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시계열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반영해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계절성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미래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수요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변화까지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예측</a:t>
            </a:r>
          </a:p>
          <a:p>
            <a:pPr lvl="0" algn="l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특징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: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데이터를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기억해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순차적으로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학습하여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시간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의존성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반영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가능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41300" y="10744200"/>
            <a:ext cx="54356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b="0" i="0" u="none" strike="noStrike">
                <a:solidFill>
                  <a:srgbClr val="323232"/>
                </a:solidFill>
                <a:latin typeface="Pretendard Bold"/>
              </a:rPr>
              <a:t>LSTM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11539" r="31054" b="11539"/>
          <a:stretch/>
        </p:blipFill>
        <p:spPr>
          <a:xfrm>
            <a:off x="12242800" y="0"/>
            <a:ext cx="122936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3327400"/>
            <a:ext cx="2794000" cy="6477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0" u="none" strike="noStrike">
                <a:solidFill>
                  <a:srgbClr val="323232"/>
                </a:solidFill>
                <a:latin typeface="Pretendard SemiBold"/>
              </a:rPr>
              <a:t>1. XGBoost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4305300"/>
            <a:ext cx="21615400" cy="170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장점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예측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정확도가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높고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복잡한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패턴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강함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단점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데이터가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많을수록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시간이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길고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튜닝이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복잡함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결론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트리기반에서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안정적인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성능을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보여주며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예측에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활용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가능하지만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다른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모델에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비해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정확도는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약간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떨어지는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편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8948400" y="7467600"/>
          <a:ext cx="4429321" cy="4457355"/>
        </p:xfrm>
        <a:graphic>
          <a:graphicData uri="http://schemas.openxmlformats.org/drawingml/2006/table">
            <a:tbl>
              <a:tblPr/>
              <a:tblGrid>
                <a:gridCol w="149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Description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R²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0.94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2878.70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RMSE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1987.29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학습시간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6m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00600" y="7658100"/>
            <a:ext cx="901700" cy="698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Test    </a:t>
            </a:r>
          </a:p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Valid  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6997700"/>
            <a:ext cx="18503900" cy="593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70800" y="7023100"/>
            <a:ext cx="44196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2018 - 2024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수요량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결과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2065000"/>
            <a:ext cx="169164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12065000"/>
            <a:ext cx="163957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7569200"/>
            <a:ext cx="647700" cy="3949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00600" y="7658100"/>
            <a:ext cx="9017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Test    </a:t>
            </a:r>
          </a:p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Valid  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F5D9C91-0D1F-4896-9B4D-BD3F1C28B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9" r="31054" b="11539"/>
          <a:stretch/>
        </p:blipFill>
        <p:spPr>
          <a:xfrm>
            <a:off x="12242800" y="0"/>
            <a:ext cx="122936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80600" y="508000"/>
            <a:ext cx="12954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MindLab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3365500"/>
            <a:ext cx="27940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0" u="none" strike="noStrike">
                <a:solidFill>
                  <a:srgbClr val="323232"/>
                </a:solidFill>
                <a:latin typeface="Pretendard SemiBold"/>
              </a:rPr>
              <a:t>2. LightGBM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4305300"/>
            <a:ext cx="21615400" cy="170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장점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속도가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가장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빠르고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효율적이며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정확도도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우수함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단점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과적합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가능성이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존재함</a:t>
            </a:r>
            <a:b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</a:b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결론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: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학습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속도가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빠르고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정확도도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높아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가장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적합한</a:t>
            </a:r>
            <a:r>
              <a:rPr lang="en-US" sz="3200" b="1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1" i="0" u="none" strike="noStrike">
                <a:solidFill>
                  <a:srgbClr val="323232"/>
                </a:solidFill>
                <a:ea typeface="Pretendard Medium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1790700"/>
            <a:ext cx="91948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3.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모델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설명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평가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8948400" y="7467600"/>
          <a:ext cx="4429321" cy="4457355"/>
        </p:xfrm>
        <a:graphic>
          <a:graphicData uri="http://schemas.openxmlformats.org/drawingml/2006/table">
            <a:tbl>
              <a:tblPr/>
              <a:tblGrid>
                <a:gridCol w="149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Description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R²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0.95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1872.40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RMSE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2530.95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47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학습시간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1m 4s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6858000"/>
            <a:ext cx="18465800" cy="6045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00" y="6997700"/>
            <a:ext cx="4419600" cy="469900"/>
          </a:xfrm>
          <a:prstGeom prst="rect">
            <a:avLst/>
          </a:prstGeom>
        </p:spPr>
        <p:txBody>
          <a:bodyPr lIns="0" tIns="42333" rIns="0" bIns="42333" rtlCol="0" anchor="ctr"/>
          <a:lstStyle/>
          <a:p>
            <a:pPr lvl="0" algn="l">
              <a:lnSpc>
                <a:spcPct val="95449"/>
              </a:lnSpc>
            </a:pP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2018 - 2024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수요량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예측</a:t>
            </a:r>
            <a:r>
              <a:rPr lang="en-US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2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13300" y="7645400"/>
            <a:ext cx="901700" cy="698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Test    </a:t>
            </a:r>
          </a:p>
          <a:p>
            <a:pPr lvl="0" algn="ctr">
              <a:lnSpc>
                <a:spcPct val="124499"/>
              </a:lnSpc>
            </a:pPr>
            <a:r>
              <a:rPr lang="en" sz="1862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Light"/>
              </a:rPr>
              <a:t>  Valid  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7569200"/>
            <a:ext cx="647700" cy="394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12014200"/>
            <a:ext cx="169164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2014200"/>
            <a:ext cx="16395700" cy="63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1258</Words>
  <Application>Microsoft Office PowerPoint</Application>
  <PresentationFormat>사용자 지정</PresentationFormat>
  <Paragraphs>272</Paragraphs>
  <Slides>16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Pretendard SemiBold</vt:lpstr>
      <vt:lpstr>Pretendard Regular</vt:lpstr>
      <vt:lpstr>Pretendard Medium</vt:lpstr>
      <vt:lpstr>Calibri</vt:lpstr>
      <vt:lpstr>Pretendard Light</vt:lpstr>
      <vt:lpstr>Pretendard Bold</vt:lpstr>
      <vt:lpstr>Arial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WD</dc:creator>
  <cp:lastModifiedBy>Administrator</cp:lastModifiedBy>
  <cp:revision>7</cp:revision>
  <dcterms:created xsi:type="dcterms:W3CDTF">2006-08-16T00:00:00Z</dcterms:created>
  <dcterms:modified xsi:type="dcterms:W3CDTF">2025-12-09T02:09:07Z</dcterms:modified>
</cp:coreProperties>
</file>